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0"/>
  </p:notesMasterIdLst>
  <p:sldIdLst>
    <p:sldId id="306" r:id="rId5"/>
    <p:sldId id="307" r:id="rId6"/>
    <p:sldId id="308" r:id="rId7"/>
    <p:sldId id="317" r:id="rId8"/>
    <p:sldId id="309" r:id="rId9"/>
    <p:sldId id="315" r:id="rId10"/>
    <p:sldId id="294" r:id="rId11"/>
    <p:sldId id="316" r:id="rId12"/>
    <p:sldId id="310" r:id="rId13"/>
    <p:sldId id="314" r:id="rId14"/>
    <p:sldId id="303" r:id="rId15"/>
    <p:sldId id="304" r:id="rId16"/>
    <p:sldId id="305" r:id="rId17"/>
    <p:sldId id="311" r:id="rId18"/>
    <p:sldId id="31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84967" autoAdjust="0"/>
  </p:normalViewPr>
  <p:slideViewPr>
    <p:cSldViewPr snapToGrid="0">
      <p:cViewPr varScale="1">
        <p:scale>
          <a:sx n="162" d="100"/>
          <a:sy n="162" d="100"/>
        </p:scale>
        <p:origin x="1668" y="14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dirty="0"/>
              <a:t>Media &amp; Baby names</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dirty="0"/>
              <a:t>Jerod Spence</a:t>
            </a:r>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97C28C5-F99F-23EA-F2F5-89A977E073D1}"/>
              </a:ext>
            </a:extLst>
          </p:cNvPr>
          <p:cNvSpPr>
            <a:spLocks noGrp="1"/>
          </p:cNvSpPr>
          <p:nvPr>
            <p:ph type="pic" sz="quarter" idx="14"/>
          </p:nvPr>
        </p:nvSpPr>
        <p:spPr/>
      </p:sp>
      <p:sp>
        <p:nvSpPr>
          <p:cNvPr id="2" name="Title 1">
            <a:extLst>
              <a:ext uri="{FF2B5EF4-FFF2-40B4-BE49-F238E27FC236}">
                <a16:creationId xmlns:a16="http://schemas.microsoft.com/office/drawing/2014/main" id="{C5F2FB0B-15EC-453B-BC9B-69AD35DDCEA3}"/>
              </a:ext>
            </a:extLst>
          </p:cNvPr>
          <p:cNvSpPr>
            <a:spLocks noGrp="1"/>
          </p:cNvSpPr>
          <p:nvPr>
            <p:ph type="title"/>
          </p:nvPr>
        </p:nvSpPr>
        <p:spPr/>
        <p:txBody>
          <a:bodyPr>
            <a:normAutofit/>
          </a:bodyPr>
          <a:lstStyle/>
          <a:p>
            <a:r>
              <a:rPr lang="en-US" dirty="0"/>
              <a:t>Famous People</a:t>
            </a:r>
          </a:p>
        </p:txBody>
      </p:sp>
      <p:sp>
        <p:nvSpPr>
          <p:cNvPr id="3" name="Subtitle 2">
            <a:extLst>
              <a:ext uri="{FF2B5EF4-FFF2-40B4-BE49-F238E27FC236}">
                <a16:creationId xmlns:a16="http://schemas.microsoft.com/office/drawing/2014/main" id="{05408798-0DB3-46BF-880E-7BB904D700F6}"/>
              </a:ext>
            </a:extLst>
          </p:cNvPr>
          <p:cNvSpPr>
            <a:spLocks noGrp="1"/>
          </p:cNvSpPr>
          <p:nvPr>
            <p:ph type="body" sz="quarter" idx="13"/>
          </p:nvPr>
        </p:nvSpPr>
        <p:spPr/>
        <p:txBody>
          <a:bodyPr/>
          <a:lstStyle/>
          <a:p>
            <a:r>
              <a:rPr lang="en-US" dirty="0"/>
              <a:t>Sports &amp; History</a:t>
            </a:r>
          </a:p>
        </p:txBody>
      </p:sp>
    </p:spTree>
    <p:extLst>
      <p:ext uri="{BB962C8B-B14F-4D97-AF65-F5344CB8AC3E}">
        <p14:creationId xmlns:p14="http://schemas.microsoft.com/office/powerpoint/2010/main" val="100776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11</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315024" y="3021060"/>
            <a:ext cx="5833872" cy="3118104"/>
          </a:xfrm>
        </p:spPr>
        <p:txBody>
          <a:bodyPr/>
          <a:lstStyle/>
          <a:p>
            <a:pPr algn="r"/>
            <a:r>
              <a:rPr lang="en-US" dirty="0"/>
              <a:t>GOT baby names?</a:t>
            </a:r>
          </a:p>
          <a:p>
            <a:pPr algn="r"/>
            <a:r>
              <a:rPr lang="en-US" sz="1800" dirty="0">
                <a:solidFill>
                  <a:schemeClr val="bg1"/>
                </a:solidFill>
              </a:rPr>
              <a:t>LORD OF THE baby names?</a:t>
            </a:r>
          </a:p>
          <a:p>
            <a:pPr algn="r"/>
            <a:r>
              <a:rPr lang="en-US" dirty="0"/>
              <a:t>WHY AM I named this?</a:t>
            </a:r>
          </a:p>
          <a:p>
            <a:pPr algn="r"/>
            <a:endParaRPr lang="en-US"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17">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duotone>
              <a:schemeClr val="accent1">
                <a:shade val="45000"/>
                <a:satMod val="135000"/>
              </a:schemeClr>
              <a:prstClr val="white"/>
            </a:duotone>
            <a:alphaModFix amt="35000"/>
          </a:blip>
          <a:srcRect t="43609"/>
          <a:stretch/>
        </p:blipFill>
        <p:spPr>
          <a:xfrm>
            <a:off x="20" y="-8877"/>
            <a:ext cx="12191980" cy="6858000"/>
          </a:xfrm>
          <a:prstGeom prst="rect">
            <a:avLst/>
          </a:prstGeom>
        </p:spPr>
      </p:pic>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6700" kern="1200">
                <a:solidFill>
                  <a:srgbClr val="FFFFFF"/>
                </a:solidFill>
                <a:latin typeface="+mj-lt"/>
                <a:ea typeface="+mj-ea"/>
                <a:cs typeface="+mj-cs"/>
              </a:rPr>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spcAft>
                <a:spcPts val="600"/>
              </a:spcAft>
            </a:pPr>
            <a:r>
              <a:rPr lang="en-US" b="1" i="0" kern="1200" cap="all" spc="100" baseline="0">
                <a:solidFill>
                  <a:srgbClr val="FFFFFF"/>
                </a:solidFill>
                <a:latin typeface="+mn-lt"/>
                <a:ea typeface="+mn-ea"/>
                <a:cs typeface="+mn-cs"/>
              </a:rPr>
              <a:t>Presentation Title</a:t>
            </a:r>
          </a:p>
        </p:txBody>
      </p:sp>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8"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1188069" y="3175552"/>
            <a:ext cx="5366041" cy="2809114"/>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1300">
                <a:solidFill>
                  <a:srgbClr val="FFFFFF"/>
                </a:solidFill>
              </a:rPr>
              <a:t>When you are first introduced to someone, what is something that you try your hardest to remember? Of course, facial features and other unique identifiers are a common answer, however a person's name is a great starting point. Now everyone knows a John, Amber, Rick, or even a Sam. But what about a Darth Vader or Kobe? While those names bring forth completely different feelings most likely, they have one thing in common. They are both names associated with famous people, either fictitious or not, and are easily recognizable. This project is meant to shed light on how heavily influenced people's lives are by things seen on TV, heard on the radio, or read in books. Why do people name their children after these characters? What about that character influences the parent to choose that name? Let’s take a look at the data.</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bg1"/>
                </a:solidFill>
              </a:rPr>
              <a:t>9/3/20XX</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773B51-DB70-03F1-7E6B-C431160B401A}"/>
              </a:ext>
            </a:extLst>
          </p:cNvPr>
          <p:cNvSpPr>
            <a:spLocks noGrp="1"/>
          </p:cNvSpPr>
          <p:nvPr>
            <p:ph type="title"/>
          </p:nvPr>
        </p:nvSpPr>
        <p:spPr>
          <a:xfrm>
            <a:off x="2625212" y="365125"/>
            <a:ext cx="8728588" cy="1325563"/>
          </a:xfrm>
        </p:spPr>
        <p:txBody>
          <a:bodyPr/>
          <a:lstStyle/>
          <a:p>
            <a:r>
              <a:rPr lang="en-US" dirty="0"/>
              <a:t>What makes a name?</a:t>
            </a:r>
          </a:p>
        </p:txBody>
      </p:sp>
      <p:sp>
        <p:nvSpPr>
          <p:cNvPr id="9" name="Content Placeholder 8">
            <a:extLst>
              <a:ext uri="{FF2B5EF4-FFF2-40B4-BE49-F238E27FC236}">
                <a16:creationId xmlns:a16="http://schemas.microsoft.com/office/drawing/2014/main" id="{500F7253-8942-A08C-93BD-07CFDABDC11E}"/>
              </a:ext>
            </a:extLst>
          </p:cNvPr>
          <p:cNvSpPr>
            <a:spLocks noGrp="1"/>
          </p:cNvSpPr>
          <p:nvPr>
            <p:ph idx="1"/>
          </p:nvPr>
        </p:nvSpPr>
        <p:spPr>
          <a:xfrm>
            <a:off x="838200" y="1802027"/>
            <a:ext cx="10515600" cy="4351338"/>
          </a:xfrm>
        </p:spPr>
        <p:txBody>
          <a:bodyPr>
            <a:normAutofit lnSpcReduction="10000"/>
          </a:bodyPr>
          <a:lstStyle/>
          <a:p>
            <a:pPr marL="0" marR="0" indent="0">
              <a:buNone/>
            </a:pPr>
            <a:r>
              <a:rPr lang="en-US" sz="1700" dirty="0">
                <a:effectLst/>
                <a:latin typeface="Times New Roman" panose="02020603050405020304" pitchFamily="18" charset="0"/>
                <a:ea typeface="Times New Roman" panose="02020603050405020304" pitchFamily="18" charset="0"/>
              </a:rPr>
              <a:t>People choose names of fictional or non-fictional people for various reasons, often influenced by personal connections, admiration, symbolism, or the desire to pay homage to a beloved character or historical figure.</a:t>
            </a:r>
          </a:p>
          <a:p>
            <a:pPr marL="342900" marR="0" lvl="0" indent="-342900">
              <a:tabLst>
                <a:tab pos="457200" algn="l"/>
              </a:tabLst>
            </a:pPr>
            <a:r>
              <a:rPr lang="en-US" sz="1700" dirty="0">
                <a:effectLst/>
                <a:latin typeface="Times New Roman" panose="02020603050405020304" pitchFamily="18" charset="0"/>
                <a:ea typeface="Times New Roman" panose="02020603050405020304" pitchFamily="18" charset="0"/>
              </a:rPr>
              <a:t>Personal Connections: Some choose </a:t>
            </a:r>
            <a:r>
              <a:rPr lang="en-US" sz="1700" dirty="0">
                <a:latin typeface="Times New Roman" panose="02020603050405020304" pitchFamily="18" charset="0"/>
                <a:ea typeface="Times New Roman" panose="02020603050405020304" pitchFamily="18" charset="0"/>
              </a:rPr>
              <a:t>a name due to a very personal connection to the movie or character in that movie. The same sentiment can be applied to athletes, superstars, and famous historical figures. </a:t>
            </a:r>
          </a:p>
          <a:p>
            <a:pPr marL="342900" marR="0" lvl="0" indent="-342900">
              <a:tabLst>
                <a:tab pos="457200" algn="l"/>
              </a:tabLst>
            </a:pPr>
            <a:r>
              <a:rPr lang="en-US" sz="1700" dirty="0">
                <a:effectLst/>
                <a:latin typeface="Times New Roman" panose="02020603050405020304" pitchFamily="18" charset="0"/>
                <a:ea typeface="Times New Roman" panose="02020603050405020304" pitchFamily="18" charset="0"/>
              </a:rPr>
              <a:t>Admiration and Inspiration: </a:t>
            </a:r>
            <a:r>
              <a:rPr lang="en-US" sz="1700" dirty="0">
                <a:latin typeface="Times New Roman" panose="02020603050405020304" pitchFamily="18" charset="0"/>
                <a:ea typeface="Times New Roman" panose="02020603050405020304" pitchFamily="18" charset="0"/>
              </a:rPr>
              <a:t>Some also choose a name because they admire the personality traits of said person/character. </a:t>
            </a:r>
          </a:p>
          <a:p>
            <a:pPr marL="342900" marR="0" lvl="0" indent="-342900">
              <a:tabLst>
                <a:tab pos="457200" algn="l"/>
              </a:tabLst>
            </a:pPr>
            <a:r>
              <a:rPr lang="en-US" sz="1700" dirty="0">
                <a:effectLst/>
                <a:latin typeface="Times New Roman" panose="02020603050405020304" pitchFamily="18" charset="0"/>
                <a:ea typeface="Times New Roman" panose="02020603050405020304" pitchFamily="18" charset="0"/>
              </a:rPr>
              <a:t>Symbolism and Meaning: Fictional or non-fictional names may carry symbolic or metaphorical meanings that resonate with individuals. </a:t>
            </a:r>
            <a:endParaRPr lang="en-US" sz="1700" dirty="0">
              <a:latin typeface="Times New Roman" panose="02020603050405020304" pitchFamily="18" charset="0"/>
              <a:ea typeface="Times New Roman" panose="02020603050405020304" pitchFamily="18" charset="0"/>
            </a:endParaRPr>
          </a:p>
          <a:p>
            <a:pPr marL="342900" marR="0" lvl="0" indent="-342900">
              <a:tabLst>
                <a:tab pos="457200" algn="l"/>
              </a:tabLst>
            </a:pPr>
            <a:r>
              <a:rPr lang="en-US" sz="1700" dirty="0">
                <a:effectLst/>
                <a:latin typeface="Times New Roman" panose="02020603050405020304" pitchFamily="18" charset="0"/>
                <a:ea typeface="Times New Roman" panose="02020603050405020304" pitchFamily="18" charset="0"/>
              </a:rPr>
              <a:t>Popularity and Cultural Influence: Names of popular fictional characters or historical figures often gain widespread recognition and become cultural touchstones. </a:t>
            </a:r>
          </a:p>
          <a:p>
            <a:pPr marL="342900" marR="0" lvl="0" indent="-342900">
              <a:tabLst>
                <a:tab pos="457200" algn="l"/>
              </a:tabLst>
            </a:pPr>
            <a:r>
              <a:rPr lang="en-US" sz="1700" dirty="0">
                <a:effectLst/>
                <a:latin typeface="Times New Roman" panose="02020603050405020304" pitchFamily="18" charset="0"/>
                <a:ea typeface="Times New Roman" panose="02020603050405020304" pitchFamily="18" charset="0"/>
              </a:rPr>
              <a:t>Nostalgia and Sentimentality: Naming someone after a fictional or non-fictional character can evoke a sense of nostalgia and sentimental attachment. Some choose a character name from a movie they watched with a loved one.</a:t>
            </a:r>
          </a:p>
          <a:p>
            <a:pPr marL="342900" marR="0" lvl="0" indent="-342900">
              <a:tabLst>
                <a:tab pos="457200" algn="l"/>
              </a:tabLst>
            </a:pPr>
            <a:r>
              <a:rPr lang="en-US" sz="1700" dirty="0">
                <a:effectLst/>
                <a:latin typeface="Times New Roman" panose="02020603050405020304" pitchFamily="18" charset="0"/>
                <a:ea typeface="Times New Roman" panose="02020603050405020304" pitchFamily="18" charset="0"/>
              </a:rPr>
              <a:t>Uniqueness and Individuality: Certain names are simply unique and promote individuality. </a:t>
            </a:r>
          </a:p>
          <a:p>
            <a:pPr marL="342900" marR="0" lvl="0" indent="-342900">
              <a:tabLst>
                <a:tab pos="457200" algn="l"/>
              </a:tabLst>
            </a:pPr>
            <a:r>
              <a:rPr lang="en-US" sz="1700" dirty="0">
                <a:effectLst/>
                <a:latin typeface="Times New Roman" panose="02020603050405020304" pitchFamily="18" charset="0"/>
                <a:ea typeface="Times New Roman" panose="02020603050405020304" pitchFamily="18" charset="0"/>
              </a:rPr>
              <a:t>It's important to note that the reasons for choosing names of fictional or non-fictional people vary greatly from person to person, and the significance behind these choices can be deeply personal. Ultimately, the selection of such names reflects the individual's own narrative, values, and cultural influences.</a:t>
            </a:r>
          </a:p>
          <a:p>
            <a:pPr marL="0" indent="0">
              <a:buNone/>
            </a:pPr>
            <a:endParaRPr lang="en-US" dirty="0"/>
          </a:p>
        </p:txBody>
      </p:sp>
      <p:sp>
        <p:nvSpPr>
          <p:cNvPr id="7" name="Slide Number Placeholder 6">
            <a:extLst>
              <a:ext uri="{FF2B5EF4-FFF2-40B4-BE49-F238E27FC236}">
                <a16:creationId xmlns:a16="http://schemas.microsoft.com/office/drawing/2014/main" id="{80E4F652-75CC-31BE-004B-84F2E9EE21AD}"/>
              </a:ext>
            </a:extLst>
          </p:cNvPr>
          <p:cNvSpPr>
            <a:spLocks noGrp="1"/>
          </p:cNvSpPr>
          <p:nvPr>
            <p:ph type="sldNum" sz="quarter" idx="12"/>
          </p:nvPr>
        </p:nvSpPr>
        <p:spPr/>
        <p:txBody>
          <a:bodyPr/>
          <a:lstStyle/>
          <a:p>
            <a:r>
              <a:rPr lang="en-US" dirty="0">
                <a:solidFill>
                  <a:schemeClr val="bg1"/>
                </a:solidFill>
              </a:rPr>
              <a:t>Hhhhhh</a:t>
            </a:r>
          </a:p>
          <a:p>
            <a:endParaRPr lang="en-US" dirty="0"/>
          </a:p>
        </p:txBody>
      </p:sp>
      <p:sp>
        <p:nvSpPr>
          <p:cNvPr id="5" name="Date Placeholder 4">
            <a:extLst>
              <a:ext uri="{FF2B5EF4-FFF2-40B4-BE49-F238E27FC236}">
                <a16:creationId xmlns:a16="http://schemas.microsoft.com/office/drawing/2014/main" id="{FA0FC3AF-F240-2BAF-3A9C-C576724A04A5}"/>
              </a:ext>
            </a:extLst>
          </p:cNvPr>
          <p:cNvSpPr>
            <a:spLocks noGrp="1"/>
          </p:cNvSpPr>
          <p:nvPr>
            <p:ph type="dt" sz="half" idx="4294967295"/>
          </p:nvPr>
        </p:nvSpPr>
        <p:spPr>
          <a:xfrm>
            <a:off x="0" y="6356350"/>
            <a:ext cx="2743200" cy="365125"/>
          </a:xfrm>
        </p:spPr>
        <p:txBody>
          <a:bodyPr/>
          <a:lstStyle/>
          <a:p>
            <a:endParaRPr lang="en-US" dirty="0"/>
          </a:p>
          <a:p>
            <a:endParaRPr lang="en-US" dirty="0"/>
          </a:p>
        </p:txBody>
      </p:sp>
      <p:pic>
        <p:nvPicPr>
          <p:cNvPr id="11" name="Picture 10" descr="A close-up of a certificate&#10;&#10;Description automatically generated">
            <a:extLst>
              <a:ext uri="{FF2B5EF4-FFF2-40B4-BE49-F238E27FC236}">
                <a16:creationId xmlns:a16="http://schemas.microsoft.com/office/drawing/2014/main" id="{D6841B5D-5C3A-3A3C-A237-A20B5598CE94}"/>
              </a:ext>
            </a:extLst>
          </p:cNvPr>
          <p:cNvPicPr>
            <a:picLocks noChangeAspect="1"/>
          </p:cNvPicPr>
          <p:nvPr/>
        </p:nvPicPr>
        <p:blipFill>
          <a:blip r:embed="rId2"/>
          <a:stretch>
            <a:fillRect/>
          </a:stretch>
        </p:blipFill>
        <p:spPr>
          <a:xfrm>
            <a:off x="-1" y="0"/>
            <a:ext cx="2625213" cy="1690688"/>
          </a:xfrm>
          <a:prstGeom prst="rect">
            <a:avLst/>
          </a:prstGeom>
        </p:spPr>
      </p:pic>
    </p:spTree>
    <p:extLst>
      <p:ext uri="{BB962C8B-B14F-4D97-AF65-F5344CB8AC3E}">
        <p14:creationId xmlns:p14="http://schemas.microsoft.com/office/powerpoint/2010/main" val="2008394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ollage of a person holding a sword&#10;&#10;Description automatically generated with medium confidence">
            <a:extLst>
              <a:ext uri="{FF2B5EF4-FFF2-40B4-BE49-F238E27FC236}">
                <a16:creationId xmlns:a16="http://schemas.microsoft.com/office/drawing/2014/main" id="{5CF77DF8-E168-2BC2-6566-ABD7295B3FCE}"/>
              </a:ext>
            </a:extLst>
          </p:cNvPr>
          <p:cNvPicPr>
            <a:picLocks noGrp="1" noChangeAspect="1"/>
          </p:cNvPicPr>
          <p:nvPr>
            <p:ph type="pic" sz="quarter" idx="14"/>
          </p:nvPr>
        </p:nvPicPr>
        <p:blipFill rotWithShape="1">
          <a:blip r:embed="rId2"/>
          <a:srcRect l="17947" r="18267"/>
          <a:stretch/>
        </p:blipFill>
        <p:spPr>
          <a:xfrm>
            <a:off x="1087449" y="3264175"/>
            <a:ext cx="5008551" cy="2410649"/>
          </a:xfrm>
        </p:spPr>
      </p:pic>
      <p:sp>
        <p:nvSpPr>
          <p:cNvPr id="2" name="Title 1">
            <a:extLst>
              <a:ext uri="{FF2B5EF4-FFF2-40B4-BE49-F238E27FC236}">
                <a16:creationId xmlns:a16="http://schemas.microsoft.com/office/drawing/2014/main" id="{C5F2FB0B-15EC-453B-BC9B-69AD35DDCEA3}"/>
              </a:ext>
            </a:extLst>
          </p:cNvPr>
          <p:cNvSpPr>
            <a:spLocks noGrp="1"/>
          </p:cNvSpPr>
          <p:nvPr>
            <p:ph type="title"/>
          </p:nvPr>
        </p:nvSpPr>
        <p:spPr/>
        <p:txBody>
          <a:bodyPr>
            <a:normAutofit/>
          </a:bodyPr>
          <a:lstStyle/>
          <a:p>
            <a:r>
              <a:rPr lang="en-US" dirty="0"/>
              <a:t>characters in fiction</a:t>
            </a:r>
          </a:p>
        </p:txBody>
      </p:sp>
      <p:sp>
        <p:nvSpPr>
          <p:cNvPr id="3" name="Subtitle 2">
            <a:extLst>
              <a:ext uri="{FF2B5EF4-FFF2-40B4-BE49-F238E27FC236}">
                <a16:creationId xmlns:a16="http://schemas.microsoft.com/office/drawing/2014/main" id="{05408798-0DB3-46BF-880E-7BB904D700F6}"/>
              </a:ext>
            </a:extLst>
          </p:cNvPr>
          <p:cNvSpPr>
            <a:spLocks noGrp="1"/>
          </p:cNvSpPr>
          <p:nvPr>
            <p:ph type="body" sz="quarter" idx="13"/>
          </p:nvPr>
        </p:nvSpPr>
        <p:spPr/>
        <p:txBody>
          <a:bodyPr/>
          <a:lstStyle/>
          <a:p>
            <a:r>
              <a:rPr lang="en-US" dirty="0"/>
              <a:t>Game of Thrones &amp; Lord of the Rings</a:t>
            </a: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1216B-2F1F-C40A-11B0-FECCDEE4442C}"/>
              </a:ext>
            </a:extLst>
          </p:cNvPr>
          <p:cNvSpPr>
            <a:spLocks noGrp="1"/>
          </p:cNvSpPr>
          <p:nvPr>
            <p:ph type="title"/>
          </p:nvPr>
        </p:nvSpPr>
        <p:spPr/>
        <p:txBody>
          <a:bodyPr/>
          <a:lstStyle/>
          <a:p>
            <a:r>
              <a:rPr lang="en-US" dirty="0"/>
              <a:t>Characters in Fiction</a:t>
            </a:r>
          </a:p>
        </p:txBody>
      </p:sp>
      <p:sp>
        <p:nvSpPr>
          <p:cNvPr id="3" name="Text Placeholder 2">
            <a:extLst>
              <a:ext uri="{FF2B5EF4-FFF2-40B4-BE49-F238E27FC236}">
                <a16:creationId xmlns:a16="http://schemas.microsoft.com/office/drawing/2014/main" id="{E4178681-E6F6-707C-7D18-739A76940ABA}"/>
              </a:ext>
            </a:extLst>
          </p:cNvPr>
          <p:cNvSpPr>
            <a:spLocks noGrp="1"/>
          </p:cNvSpPr>
          <p:nvPr>
            <p:ph type="body" idx="1"/>
          </p:nvPr>
        </p:nvSpPr>
        <p:spPr/>
        <p:txBody>
          <a:bodyPr/>
          <a:lstStyle/>
          <a:p>
            <a:r>
              <a:rPr lang="en-US" dirty="0"/>
              <a:t>	Game of Thrones</a:t>
            </a:r>
          </a:p>
        </p:txBody>
      </p:sp>
      <p:sp>
        <p:nvSpPr>
          <p:cNvPr id="4" name="Content Placeholder 3">
            <a:extLst>
              <a:ext uri="{FF2B5EF4-FFF2-40B4-BE49-F238E27FC236}">
                <a16:creationId xmlns:a16="http://schemas.microsoft.com/office/drawing/2014/main" id="{078AB211-A05F-17A2-AB7F-18B4231018B3}"/>
              </a:ext>
            </a:extLst>
          </p:cNvPr>
          <p:cNvSpPr>
            <a:spLocks noGrp="1"/>
          </p:cNvSpPr>
          <p:nvPr>
            <p:ph sz="half" idx="2"/>
          </p:nvPr>
        </p:nvSpPr>
        <p:spPr/>
        <p:txBody>
          <a:bodyPr>
            <a:normAutofit/>
          </a:bodyPr>
          <a:lstStyle/>
          <a:p>
            <a:r>
              <a:rPr lang="en-US" sz="1100" dirty="0">
                <a:latin typeface="Times New Roman" panose="02020603050405020304" pitchFamily="18" charset="0"/>
                <a:cs typeface="Times New Roman" panose="02020603050405020304" pitchFamily="18" charset="0"/>
              </a:rPr>
              <a:t>Arya Stark – Arya Stark is a fiercely independent and determined character from Game of Thrones. Trained as an assassin, she seeks justice and revenge while displaying unwavering loyalty to her loved ones. Arya's resilience and adaptability make her a formidable force in her quest for survival.</a:t>
            </a:r>
          </a:p>
          <a:p>
            <a:r>
              <a:rPr lang="en-US" sz="1100" dirty="0">
                <a:latin typeface="Times New Roman" panose="02020603050405020304" pitchFamily="18" charset="0"/>
                <a:cs typeface="Times New Roman" panose="02020603050405020304" pitchFamily="18" charset="0"/>
              </a:rPr>
              <a:t>Daenerys Targaryen</a:t>
            </a:r>
            <a:r>
              <a:rPr lang="en-US" sz="1050" dirty="0"/>
              <a:t> </a:t>
            </a:r>
            <a:r>
              <a:rPr lang="en-US" sz="1100" dirty="0">
                <a:latin typeface="Times New Roman" panose="02020603050405020304" pitchFamily="18" charset="0"/>
                <a:cs typeface="Times New Roman" panose="02020603050405020304" pitchFamily="18" charset="0"/>
              </a:rPr>
              <a:t>- Daenerys Targaryen is a complex character whose personality combines determination, resilience, compassion, and ambition. Her journey in Game of Thrones explores the tension between her noble intentions and the consequences of her actions. Daenerys' evolution from a vulnerable exile to a powerful ruler leaves a lasting impact on the audience, prompting discussions about power, morality, and the complexities of leadership.</a:t>
            </a:r>
          </a:p>
          <a:p>
            <a:r>
              <a:rPr lang="en-US" sz="1100" dirty="0">
                <a:latin typeface="Times New Roman" panose="02020603050405020304" pitchFamily="18" charset="0"/>
                <a:cs typeface="Times New Roman" panose="02020603050405020304" pitchFamily="18" charset="0"/>
              </a:rPr>
              <a:t>Tyrion Lannister - Tyrion Lannister is a charismatic and intellectually sharp character in Game of Thrones. His wit, intelligence, and empathy set him apart, allowing him to navigate the intricate webs of power and influence. Despite facing numerous challenges, he remains a complex and resilient figure, captivating audiences with his mix of charm, intelligence, and vulnerability.</a:t>
            </a:r>
          </a:p>
        </p:txBody>
      </p:sp>
      <p:sp>
        <p:nvSpPr>
          <p:cNvPr id="5" name="Text Placeholder 4">
            <a:extLst>
              <a:ext uri="{FF2B5EF4-FFF2-40B4-BE49-F238E27FC236}">
                <a16:creationId xmlns:a16="http://schemas.microsoft.com/office/drawing/2014/main" id="{21840895-7B91-7847-9E43-CCC718E85341}"/>
              </a:ext>
            </a:extLst>
          </p:cNvPr>
          <p:cNvSpPr>
            <a:spLocks noGrp="1"/>
          </p:cNvSpPr>
          <p:nvPr>
            <p:ph type="body" sz="quarter" idx="3"/>
          </p:nvPr>
        </p:nvSpPr>
        <p:spPr/>
        <p:txBody>
          <a:bodyPr/>
          <a:lstStyle/>
          <a:p>
            <a:r>
              <a:rPr lang="en-US" dirty="0"/>
              <a:t>The Lord of the Rings</a:t>
            </a:r>
          </a:p>
        </p:txBody>
      </p:sp>
      <p:sp>
        <p:nvSpPr>
          <p:cNvPr id="6" name="Content Placeholder 5">
            <a:extLst>
              <a:ext uri="{FF2B5EF4-FFF2-40B4-BE49-F238E27FC236}">
                <a16:creationId xmlns:a16="http://schemas.microsoft.com/office/drawing/2014/main" id="{6D2399CD-8462-F1E3-45A5-D8C89DCA95AA}"/>
              </a:ext>
            </a:extLst>
          </p:cNvPr>
          <p:cNvSpPr>
            <a:spLocks noGrp="1"/>
          </p:cNvSpPr>
          <p:nvPr>
            <p:ph sz="quarter" idx="4"/>
          </p:nvPr>
        </p:nvSpPr>
        <p:spPr/>
        <p:txBody>
          <a:bodyPr>
            <a:normAutofit/>
          </a:bodyPr>
          <a:lstStyle/>
          <a:p>
            <a:r>
              <a:rPr lang="en-US" sz="1100" dirty="0">
                <a:latin typeface="Times New Roman" panose="02020603050405020304" pitchFamily="18" charset="0"/>
                <a:cs typeface="Times New Roman" panose="02020603050405020304" pitchFamily="18" charset="0"/>
              </a:rPr>
              <a:t>Aragorn - Aragorn embodies the qualities of a heroic leader in The Lord of the Rings. His courage, selflessness, humility, and sense of duty make him a revered figure. Aragorn's growth from a reluctant hero to a true king serves as an inspiring narrative, capturing the essence of honor, sacrifice, and the pursuit of a greater destiny.</a:t>
            </a:r>
          </a:p>
          <a:p>
            <a:r>
              <a:rPr lang="en-US" sz="1100" dirty="0">
                <a:latin typeface="Times New Roman" panose="02020603050405020304" pitchFamily="18" charset="0"/>
                <a:cs typeface="Times New Roman" panose="02020603050405020304" pitchFamily="18" charset="0"/>
              </a:rPr>
              <a:t>Arwen - Arwen is a luminous and enchanting character in The Lord of the Rings. Her love, loyalty, wisdom, and magical abilities make her an essential figure in the story. Arwen's portrayal captures the themes of sacrifice, eternal love, and the profound impact an individual can have on the course of history</a:t>
            </a:r>
          </a:p>
          <a:p>
            <a:r>
              <a:rPr lang="en-US" sz="1100" dirty="0">
                <a:latin typeface="Times New Roman" panose="02020603050405020304" pitchFamily="18" charset="0"/>
                <a:cs typeface="Times New Roman" panose="02020603050405020304" pitchFamily="18" charset="0"/>
              </a:rPr>
              <a:t>Galadriel - Galadriel is a captivating and powerful character in The Lord of the Rings. Her wisdom, strength, and unwavering commitment to the greater good make her a revered figure. Galadriel's portrayal encapsulates the timeless themes of sacrifice, courage, and the eternal struggle between light and darkness.</a:t>
            </a:r>
          </a:p>
        </p:txBody>
      </p:sp>
    </p:spTree>
    <p:extLst>
      <p:ext uri="{BB962C8B-B14F-4D97-AF65-F5344CB8AC3E}">
        <p14:creationId xmlns:p14="http://schemas.microsoft.com/office/powerpoint/2010/main" val="424563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2111969" y="365125"/>
            <a:ext cx="7315200" cy="1381084"/>
          </a:xfrm>
        </p:spPr>
        <p:txBody>
          <a:bodyPr>
            <a:normAutofit/>
          </a:bodyPr>
          <a:lstStyle/>
          <a:p>
            <a:r>
              <a:rPr lang="en-US" sz="5400" dirty="0"/>
              <a:t>Game of Thrones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10295090" y="862883"/>
            <a:ext cx="1884352" cy="385568"/>
          </a:xfrm>
        </p:spPr>
        <p:txBody>
          <a:bodyPr/>
          <a:lstStyle/>
          <a:p>
            <a:r>
              <a:rPr lang="en-US" sz="1800" dirty="0">
                <a:latin typeface="Rockwell" panose="02060603020205020403" pitchFamily="18" charset="0"/>
                <a:ea typeface="Calibri" panose="020F0502020204030204" pitchFamily="34" charset="0"/>
                <a:cs typeface="Times New Roman" panose="02020603050405020304" pitchFamily="18" charset="0"/>
              </a:rPr>
              <a:t>Rating: </a:t>
            </a:r>
            <a:r>
              <a:rPr lang="en-US" sz="1800" dirty="0">
                <a:effectLst/>
                <a:latin typeface="Rockwell" panose="02060603020205020403" pitchFamily="18" charset="0"/>
                <a:ea typeface="Calibri" panose="020F0502020204030204" pitchFamily="34" charset="0"/>
                <a:cs typeface="Times New Roman" panose="02020603050405020304" pitchFamily="18" charset="0"/>
              </a:rPr>
              <a:t>9.2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cap="all" spc="100" dirty="0">
              <a:solidFill>
                <a:schemeClr val="accent2"/>
              </a:solidFill>
            </a:endParaRPr>
          </a:p>
        </p:txBody>
      </p:sp>
      <p:pic>
        <p:nvPicPr>
          <p:cNvPr id="6" name="Content Placeholder 5" descr="A picture containing plot, slope, line, screenshot&#10;&#10;Description automatically generated">
            <a:extLst>
              <a:ext uri="{FF2B5EF4-FFF2-40B4-BE49-F238E27FC236}">
                <a16:creationId xmlns:a16="http://schemas.microsoft.com/office/drawing/2014/main" id="{E2115F23-B88E-94D6-E10F-8A62AB0F0502}"/>
              </a:ext>
            </a:extLst>
          </p:cNvPr>
          <p:cNvPicPr>
            <a:picLocks noGrp="1" noChangeAspect="1"/>
          </p:cNvPicPr>
          <p:nvPr>
            <p:ph idx="1"/>
          </p:nvPr>
        </p:nvPicPr>
        <p:blipFill rotWithShape="1">
          <a:blip r:embed="rId2"/>
          <a:srcRect l="-646" b="3005"/>
          <a:stretch/>
        </p:blipFill>
        <p:spPr>
          <a:xfrm>
            <a:off x="659106" y="2193156"/>
            <a:ext cx="10477871" cy="4232171"/>
          </a:xfrm>
        </p:spPr>
      </p:pic>
      <p:pic>
        <p:nvPicPr>
          <p:cNvPr id="13" name="Picture 12" descr="A black and white logo&#10;&#10;Description automatically generated with low confidence">
            <a:extLst>
              <a:ext uri="{FF2B5EF4-FFF2-40B4-BE49-F238E27FC236}">
                <a16:creationId xmlns:a16="http://schemas.microsoft.com/office/drawing/2014/main" id="{72037ABD-6680-1BD3-D86A-36F2BF976CCF}"/>
              </a:ext>
            </a:extLst>
          </p:cNvPr>
          <p:cNvPicPr>
            <a:picLocks noChangeAspect="1"/>
          </p:cNvPicPr>
          <p:nvPr/>
        </p:nvPicPr>
        <p:blipFill>
          <a:blip r:embed="rId3"/>
          <a:stretch>
            <a:fillRect/>
          </a:stretch>
        </p:blipFill>
        <p:spPr>
          <a:xfrm>
            <a:off x="0" y="0"/>
            <a:ext cx="2035914" cy="2023356"/>
          </a:xfrm>
          <a:prstGeom prst="rect">
            <a:avLst/>
          </a:prstGeom>
        </p:spPr>
      </p:pic>
      <p:pic>
        <p:nvPicPr>
          <p:cNvPr id="16" name="Picture 15" descr="A screenshot of a computer&#10;&#10;Description automatically generated with low confidence">
            <a:extLst>
              <a:ext uri="{FF2B5EF4-FFF2-40B4-BE49-F238E27FC236}">
                <a16:creationId xmlns:a16="http://schemas.microsoft.com/office/drawing/2014/main" id="{F5E0377B-0C1C-08E3-36B4-56660D932B23}"/>
              </a:ext>
            </a:extLst>
          </p:cNvPr>
          <p:cNvPicPr>
            <a:picLocks noChangeAspect="1"/>
          </p:cNvPicPr>
          <p:nvPr/>
        </p:nvPicPr>
        <p:blipFill rotWithShape="1">
          <a:blip r:embed="rId4"/>
          <a:srcRect t="46118" r="18074" b="42625"/>
          <a:stretch/>
        </p:blipFill>
        <p:spPr>
          <a:xfrm>
            <a:off x="729898" y="2022074"/>
            <a:ext cx="2365641" cy="171082"/>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FE94-D56A-16D2-F42E-89671A75DD6B}"/>
              </a:ext>
            </a:extLst>
          </p:cNvPr>
          <p:cNvSpPr>
            <a:spLocks noGrp="1"/>
          </p:cNvSpPr>
          <p:nvPr>
            <p:ph type="title"/>
          </p:nvPr>
        </p:nvSpPr>
        <p:spPr>
          <a:xfrm>
            <a:off x="2442332" y="365125"/>
            <a:ext cx="7627867" cy="1325563"/>
          </a:xfrm>
        </p:spPr>
        <p:txBody>
          <a:bodyPr/>
          <a:lstStyle/>
          <a:p>
            <a:r>
              <a:rPr lang="en-US" dirty="0"/>
              <a:t>The Lord of the Rings</a:t>
            </a:r>
          </a:p>
        </p:txBody>
      </p:sp>
      <p:pic>
        <p:nvPicPr>
          <p:cNvPr id="6" name="Content Placeholder 5" descr="A black background with gold text&#10;&#10;Description automatically generated with low confidence">
            <a:extLst>
              <a:ext uri="{FF2B5EF4-FFF2-40B4-BE49-F238E27FC236}">
                <a16:creationId xmlns:a16="http://schemas.microsoft.com/office/drawing/2014/main" id="{669ECABE-48E2-395A-C55C-3F208A9EDCCD}"/>
              </a:ext>
            </a:extLst>
          </p:cNvPr>
          <p:cNvPicPr>
            <a:picLocks noGrp="1" noChangeAspect="1"/>
          </p:cNvPicPr>
          <p:nvPr>
            <p:ph idx="1"/>
          </p:nvPr>
        </p:nvPicPr>
        <p:blipFill>
          <a:blip r:embed="rId2"/>
          <a:stretch>
            <a:fillRect/>
          </a:stretch>
        </p:blipFill>
        <p:spPr>
          <a:xfrm>
            <a:off x="-1" y="0"/>
            <a:ext cx="2442333" cy="1690688"/>
          </a:xfrm>
        </p:spPr>
      </p:pic>
      <p:sp>
        <p:nvSpPr>
          <p:cNvPr id="4" name="Slide Number Placeholder 3">
            <a:extLst>
              <a:ext uri="{FF2B5EF4-FFF2-40B4-BE49-F238E27FC236}">
                <a16:creationId xmlns:a16="http://schemas.microsoft.com/office/drawing/2014/main" id="{C886C2F3-8302-5EE3-9B9C-06C4B4F5CA60}"/>
              </a:ext>
            </a:extLst>
          </p:cNvPr>
          <p:cNvSpPr>
            <a:spLocks noGrp="1"/>
          </p:cNvSpPr>
          <p:nvPr>
            <p:ph type="sldNum" sz="quarter" idx="12"/>
          </p:nvPr>
        </p:nvSpPr>
        <p:spPr>
          <a:xfrm>
            <a:off x="10070199" y="845344"/>
            <a:ext cx="2121800" cy="495545"/>
          </a:xfrm>
        </p:spPr>
        <p:txBody>
          <a:bodyPr/>
          <a:lstStyle/>
          <a:p>
            <a:r>
              <a:rPr lang="en-US" sz="1800" dirty="0">
                <a:effectLst/>
                <a:latin typeface="Rockwell" panose="02060603020205020403" pitchFamily="18" charset="0"/>
                <a:ea typeface="Calibri" panose="020F0502020204030204" pitchFamily="34" charset="0"/>
                <a:cs typeface="Times New Roman" panose="02020603050405020304" pitchFamily="18" charset="0"/>
              </a:rPr>
              <a:t>Rating : 8.8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pic>
        <p:nvPicPr>
          <p:cNvPr id="20" name="Picture 19" descr="A picture containing plot, line, text, diagram&#10;&#10;Description automatically generated">
            <a:extLst>
              <a:ext uri="{FF2B5EF4-FFF2-40B4-BE49-F238E27FC236}">
                <a16:creationId xmlns:a16="http://schemas.microsoft.com/office/drawing/2014/main" id="{193DB7BF-803C-AD0E-153A-F893D01850FF}"/>
              </a:ext>
            </a:extLst>
          </p:cNvPr>
          <p:cNvPicPr>
            <a:picLocks noChangeAspect="1"/>
          </p:cNvPicPr>
          <p:nvPr/>
        </p:nvPicPr>
        <p:blipFill rotWithShape="1">
          <a:blip r:embed="rId3"/>
          <a:srcRect b="3387"/>
          <a:stretch/>
        </p:blipFill>
        <p:spPr>
          <a:xfrm>
            <a:off x="725621" y="2113944"/>
            <a:ext cx="11466378" cy="4642985"/>
          </a:xfrm>
          <a:prstGeom prst="rect">
            <a:avLst/>
          </a:prstGeom>
        </p:spPr>
      </p:pic>
      <p:pic>
        <p:nvPicPr>
          <p:cNvPr id="26" name="Picture 25" descr="A screenshot of a computer&#10;&#10;Description automatically generated with low confidence">
            <a:extLst>
              <a:ext uri="{FF2B5EF4-FFF2-40B4-BE49-F238E27FC236}">
                <a16:creationId xmlns:a16="http://schemas.microsoft.com/office/drawing/2014/main" id="{9ABB12E2-56E2-A5E3-1198-00866419B347}"/>
              </a:ext>
            </a:extLst>
          </p:cNvPr>
          <p:cNvPicPr>
            <a:picLocks noChangeAspect="1"/>
          </p:cNvPicPr>
          <p:nvPr/>
        </p:nvPicPr>
        <p:blipFill rotWithShape="1">
          <a:blip r:embed="rId4"/>
          <a:srcRect t="44590" r="21244" b="22449"/>
          <a:stretch/>
        </p:blipFill>
        <p:spPr>
          <a:xfrm>
            <a:off x="725621" y="1690688"/>
            <a:ext cx="4695886" cy="430059"/>
          </a:xfrm>
          <a:prstGeom prst="rect">
            <a:avLst/>
          </a:prstGeom>
        </p:spPr>
      </p:pic>
    </p:spTree>
    <p:extLst>
      <p:ext uri="{BB962C8B-B14F-4D97-AF65-F5344CB8AC3E}">
        <p14:creationId xmlns:p14="http://schemas.microsoft.com/office/powerpoint/2010/main" val="3473576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
        <p:nvSpPr>
          <p:cNvPr id="16" name="Picture Placeholder 15">
            <a:extLst>
              <a:ext uri="{FF2B5EF4-FFF2-40B4-BE49-F238E27FC236}">
                <a16:creationId xmlns:a16="http://schemas.microsoft.com/office/drawing/2014/main" id="{C1C84C3D-6004-1C15-C0B2-617761154C98}"/>
              </a:ext>
            </a:extLst>
          </p:cNvPr>
          <p:cNvSpPr>
            <a:spLocks noGrp="1"/>
          </p:cNvSpPr>
          <p:nvPr>
            <p:ph type="pic" sz="quarter" idx="13"/>
          </p:nvPr>
        </p:nvSpPr>
        <p:spPr/>
      </p:sp>
    </p:spTree>
    <p:extLst>
      <p:ext uri="{BB962C8B-B14F-4D97-AF65-F5344CB8AC3E}">
        <p14:creationId xmlns:p14="http://schemas.microsoft.com/office/powerpoint/2010/main" val="356147347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{2A7555E9-B8A8-4425-B84D-664E717AF055}tf89338750_win32</Template>
  <TotalTime>373</TotalTime>
  <Words>1227</Words>
  <Application>Microsoft Office PowerPoint</Application>
  <PresentationFormat>Widescreen</PresentationFormat>
  <Paragraphs>87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Rockwell</vt:lpstr>
      <vt:lpstr>Times New Roman</vt:lpstr>
      <vt:lpstr>Univers</vt:lpstr>
      <vt:lpstr>GradientUnivers</vt:lpstr>
      <vt:lpstr>Media &amp; Baby names</vt:lpstr>
      <vt:lpstr>Agenda</vt:lpstr>
      <vt:lpstr>Introduction</vt:lpstr>
      <vt:lpstr>What makes a name?</vt:lpstr>
      <vt:lpstr>characters in fiction</vt:lpstr>
      <vt:lpstr>Characters in Fiction</vt:lpstr>
      <vt:lpstr>Game of Thrones</vt:lpstr>
      <vt:lpstr>The Lord of the Rings</vt:lpstr>
      <vt:lpstr>The way to get started is to quit talking and begin doing.</vt:lpstr>
      <vt:lpstr>Famous People</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&amp; Baby names</dc:title>
  <dc:creator>Jerod  Spence</dc:creator>
  <cp:lastModifiedBy>Jerod  Spence</cp:lastModifiedBy>
  <cp:revision>11</cp:revision>
  <dcterms:created xsi:type="dcterms:W3CDTF">2023-06-18T22:44:47Z</dcterms:created>
  <dcterms:modified xsi:type="dcterms:W3CDTF">2023-06-19T18:22:19Z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